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DM Sans" pitchFamily="2" charset="0"/>
      <p:regular r:id="rId24"/>
    </p:embeddedFont>
    <p:embeddedFont>
      <p:font typeface="DM Sans Italics" panose="020B0604020202020204" charset="0"/>
      <p:regular r:id="rId25"/>
    </p:embeddedFont>
    <p:embeddedFont>
      <p:font typeface="Now" panose="020B0604020202020204" charset="0"/>
      <p:regular r:id="rId26"/>
    </p:embeddedFont>
    <p:embeddedFont>
      <p:font typeface="Now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4407708"/>
          </a:xfrm>
          <a:custGeom>
            <a:avLst/>
            <a:gdLst/>
            <a:ahLst/>
            <a:cxnLst/>
            <a:rect l="l" t="t" r="r" b="b"/>
            <a:pathLst>
              <a:path w="18288000" h="4453128">
                <a:moveTo>
                  <a:pt x="0" y="0"/>
                </a:moveTo>
                <a:lnTo>
                  <a:pt x="18288000" y="0"/>
                </a:lnTo>
                <a:lnTo>
                  <a:pt x="18288000" y="4453128"/>
                </a:lnTo>
                <a:lnTo>
                  <a:pt x="0" y="4453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1" b="-103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674634" y="4521734"/>
            <a:ext cx="12704284" cy="225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r>
              <a:rPr lang="en-US" sz="13307" dirty="0">
                <a:solidFill>
                  <a:srgbClr val="B100E8"/>
                </a:solidFill>
                <a:latin typeface="Now Bold"/>
              </a:rPr>
              <a:t> CAREERSAGE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87445" y="6778893"/>
            <a:ext cx="8039077" cy="183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3"/>
              </a:lnSpc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By</a:t>
            </a:r>
          </a:p>
          <a:p>
            <a:pPr>
              <a:lnSpc>
                <a:spcPts val="3583"/>
              </a:lnSpc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21110019    Gaurav Suresh Patil</a:t>
            </a:r>
          </a:p>
          <a:p>
            <a:pPr>
              <a:lnSpc>
                <a:spcPts val="3583"/>
              </a:lnSpc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20110081  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Buddhabhushan</a:t>
            </a:r>
            <a:r>
              <a:rPr lang="en-US" sz="2913" dirty="0">
                <a:solidFill>
                  <a:srgbClr val="FFFAEB"/>
                </a:solidFill>
                <a:latin typeface="DM Sans Italics"/>
              </a:rPr>
              <a:t> Pramod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Sapkale</a:t>
            </a:r>
            <a:endParaRPr lang="en-US" sz="2913" dirty="0">
              <a:solidFill>
                <a:srgbClr val="FFFAEB"/>
              </a:solidFill>
              <a:latin typeface="DM Sans Italics"/>
            </a:endParaRPr>
          </a:p>
          <a:p>
            <a:pPr>
              <a:lnSpc>
                <a:spcPts val="3583"/>
              </a:lnSpc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20110056  Vivek Kisan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Kute</a:t>
            </a:r>
            <a:endParaRPr lang="en-US" sz="2913" dirty="0">
              <a:solidFill>
                <a:srgbClr val="FFFAEB"/>
              </a:solidFill>
              <a:latin typeface="DM San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48923" y="9258300"/>
            <a:ext cx="8039077" cy="91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3"/>
              </a:lnSpc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Under the guidance of</a:t>
            </a:r>
          </a:p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Prof. A. D.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Karanje</a:t>
            </a:r>
            <a:endParaRPr lang="en-US" sz="2913" dirty="0">
              <a:solidFill>
                <a:srgbClr val="FFFAEB"/>
              </a:solidFill>
              <a:latin typeface="DM Sans Italic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19FF0F24-EE62-3D01-FD39-A2602D6450D0}"/>
              </a:ext>
            </a:extLst>
          </p:cNvPr>
          <p:cNvSpPr txBox="1"/>
          <p:nvPr/>
        </p:nvSpPr>
        <p:spPr>
          <a:xfrm>
            <a:off x="774181" y="3941708"/>
            <a:ext cx="9474742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Project Review III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2962" y="527384"/>
            <a:ext cx="10801780" cy="9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HARDWARE REQUIREMENTS</a:t>
            </a:r>
          </a:p>
        </p:txBody>
      </p:sp>
      <p:sp>
        <p:nvSpPr>
          <p:cNvPr id="6" name="AutoShape 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367246" y="5570070"/>
            <a:ext cx="5623679" cy="98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745">
                <a:solidFill>
                  <a:srgbClr val="FFFFFF"/>
                </a:solidFill>
                <a:latin typeface="DM Sans"/>
              </a:rPr>
              <a:t>Web Server (multicore, 16GB, SSD)</a:t>
            </a:r>
          </a:p>
          <a:p>
            <a:pPr algn="ctr">
              <a:lnSpc>
                <a:spcPts val="4008"/>
              </a:lnSpc>
            </a:pPr>
            <a:endParaRPr lang="en-US" sz="274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91852" y="4876083"/>
            <a:ext cx="5992433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SERVER INFRASTRUCTURE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387903" y="5570070"/>
            <a:ext cx="6379623" cy="48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745">
                <a:solidFill>
                  <a:srgbClr val="FFFFFF"/>
                </a:solidFill>
                <a:latin typeface="DM Sans"/>
              </a:rPr>
              <a:t>Database Storage (Cloud Storage)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4743" y="4876083"/>
            <a:ext cx="6881779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STORAGE INFRASTRUCTURE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78469"/>
            <a:ext cx="18288000" cy="1759156"/>
          </a:xfrm>
          <a:custGeom>
            <a:avLst/>
            <a:gdLst/>
            <a:ahLst/>
            <a:cxnLst/>
            <a:rect l="l" t="t" r="r" b="b"/>
            <a:pathLst>
              <a:path w="18288000" h="1759156">
                <a:moveTo>
                  <a:pt x="0" y="0"/>
                </a:moveTo>
                <a:lnTo>
                  <a:pt x="18288000" y="0"/>
                </a:lnTo>
                <a:lnTo>
                  <a:pt x="18288000" y="1759155"/>
                </a:lnTo>
                <a:lnTo>
                  <a:pt x="0" y="1759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1001" b="-38162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65301" y="0"/>
            <a:ext cx="9957398" cy="2442304"/>
            <a:chOff x="0" y="0"/>
            <a:chExt cx="2622525" cy="643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2525" cy="643241"/>
            </a:xfrm>
            <a:custGeom>
              <a:avLst/>
              <a:gdLst/>
              <a:ahLst/>
              <a:cxnLst/>
              <a:rect l="l" t="t" r="r" b="b"/>
              <a:pathLst>
                <a:path w="2622525" h="643241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1453" y="-2725"/>
            <a:ext cx="8765094" cy="23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37"/>
              </a:lnSpc>
              <a:spcBef>
                <a:spcPct val="0"/>
              </a:spcBef>
            </a:pPr>
            <a:r>
              <a:rPr lang="en-US" sz="6717">
                <a:solidFill>
                  <a:srgbClr val="FFFFFF"/>
                </a:solidFill>
                <a:latin typeface="Now"/>
              </a:rPr>
              <a:t>SOFTWARE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4827" y="2627245"/>
            <a:ext cx="17242333" cy="812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•PROGRAMMING LANGUAGES (Python, Django/Flask)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•DATA PROCESSING TOOLS (Numpy, Pandas)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•DEEP LEARNING FRAMEWORKS (TensorFlow, PyTorch)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•DATABASE MANAGEMENT SYSTEM (MySQL,MongoDB)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•USER INTERFACE DEVELOP (HTML/CSS/JS, React)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  <a:p>
            <a:pPr>
              <a:lnSpc>
                <a:spcPts val="5390"/>
              </a:lnSpc>
            </a:pPr>
            <a:r>
              <a:rPr lang="en-US" sz="3878">
                <a:solidFill>
                  <a:srgbClr val="B100E8"/>
                </a:solidFill>
                <a:latin typeface="Now Bold"/>
              </a:rPr>
              <a:t>•VERSION CONTROL (Git)</a:t>
            </a:r>
          </a:p>
          <a:p>
            <a:pPr>
              <a:lnSpc>
                <a:spcPts val="5390"/>
              </a:lnSpc>
            </a:pPr>
            <a:endParaRPr lang="en-US" sz="3878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5240" y="589341"/>
            <a:ext cx="16084060" cy="9465398"/>
          </a:xfrm>
          <a:custGeom>
            <a:avLst/>
            <a:gdLst/>
            <a:ahLst/>
            <a:cxnLst/>
            <a:rect l="l" t="t" r="r" b="b"/>
            <a:pathLst>
              <a:path w="16084060" h="9465398">
                <a:moveTo>
                  <a:pt x="0" y="0"/>
                </a:moveTo>
                <a:lnTo>
                  <a:pt x="16084060" y="0"/>
                </a:lnTo>
                <a:lnTo>
                  <a:pt x="16084060" y="9465398"/>
                </a:lnTo>
                <a:lnTo>
                  <a:pt x="0" y="946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4302" y="484566"/>
            <a:ext cx="845939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USE CASE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276" y="1332638"/>
            <a:ext cx="15378077" cy="7689039"/>
          </a:xfrm>
          <a:custGeom>
            <a:avLst/>
            <a:gdLst/>
            <a:ahLst/>
            <a:cxnLst/>
            <a:rect l="l" t="t" r="r" b="b"/>
            <a:pathLst>
              <a:path w="15378077" h="7689039">
                <a:moveTo>
                  <a:pt x="0" y="0"/>
                </a:moveTo>
                <a:lnTo>
                  <a:pt x="15378078" y="0"/>
                </a:lnTo>
                <a:lnTo>
                  <a:pt x="15378078" y="7689039"/>
                </a:lnTo>
                <a:lnTo>
                  <a:pt x="0" y="76890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85850"/>
            <a:ext cx="16230600" cy="8115300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700212"/>
            <a:ext cx="18288000" cy="6886575"/>
          </a:xfrm>
          <a:custGeom>
            <a:avLst/>
            <a:gdLst/>
            <a:ahLst/>
            <a:cxnLst/>
            <a:rect l="l" t="t" r="r" b="b"/>
            <a:pathLst>
              <a:path w="18288000" h="6886575">
                <a:moveTo>
                  <a:pt x="0" y="0"/>
                </a:moveTo>
                <a:lnTo>
                  <a:pt x="18288000" y="0"/>
                </a:lnTo>
                <a:lnTo>
                  <a:pt x="18288000" y="6886575"/>
                </a:lnTo>
                <a:lnTo>
                  <a:pt x="0" y="688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4302" y="349145"/>
            <a:ext cx="845939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SEQUENCE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2248900" cy="10287000"/>
          </a:xfrm>
          <a:custGeom>
            <a:avLst/>
            <a:gdLst/>
            <a:ahLst/>
            <a:cxnLst/>
            <a:rect l="l" t="t" r="r" b="b"/>
            <a:pathLst>
              <a:path w="12248900" h="10287000">
                <a:moveTo>
                  <a:pt x="0" y="0"/>
                </a:moveTo>
                <a:lnTo>
                  <a:pt x="12248900" y="0"/>
                </a:lnTo>
                <a:lnTo>
                  <a:pt x="12248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57916" y="4090731"/>
            <a:ext cx="8459396" cy="20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CLASS </a:t>
            </a:r>
          </a:p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0950066" cy="5143500"/>
          </a:xfrm>
          <a:custGeom>
            <a:avLst/>
            <a:gdLst/>
            <a:ahLst/>
            <a:cxnLst/>
            <a:rect l="l" t="t" r="r" b="b"/>
            <a:pathLst>
              <a:path w="10950066" h="5143500">
                <a:moveTo>
                  <a:pt x="0" y="0"/>
                </a:moveTo>
                <a:lnTo>
                  <a:pt x="10950066" y="0"/>
                </a:lnTo>
                <a:lnTo>
                  <a:pt x="1095006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13045" y="5143500"/>
            <a:ext cx="10324890" cy="5143500"/>
          </a:xfrm>
          <a:custGeom>
            <a:avLst/>
            <a:gdLst/>
            <a:ahLst/>
            <a:cxnLst/>
            <a:rect l="l" t="t" r="r" b="b"/>
            <a:pathLst>
              <a:path w="10324890" h="5143500">
                <a:moveTo>
                  <a:pt x="0" y="0"/>
                </a:moveTo>
                <a:lnTo>
                  <a:pt x="10324890" y="0"/>
                </a:lnTo>
                <a:lnTo>
                  <a:pt x="1032489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403677" y="5866889"/>
            <a:ext cx="8459396" cy="20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CLASS </a:t>
            </a:r>
          </a:p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DIAGRAMS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1778" y="-476384"/>
            <a:ext cx="13027104" cy="11510561"/>
          </a:xfrm>
          <a:custGeom>
            <a:avLst/>
            <a:gdLst/>
            <a:ahLst/>
            <a:cxnLst/>
            <a:rect l="l" t="t" r="r" b="b"/>
            <a:pathLst>
              <a:path w="13027104" h="11510561">
                <a:moveTo>
                  <a:pt x="0" y="0"/>
                </a:moveTo>
                <a:lnTo>
                  <a:pt x="13027103" y="0"/>
                </a:lnTo>
                <a:lnTo>
                  <a:pt x="13027103" y="11510561"/>
                </a:lnTo>
                <a:lnTo>
                  <a:pt x="0" y="1151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15552" y="4090731"/>
            <a:ext cx="8459396" cy="20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ACTIVITY </a:t>
            </a:r>
          </a:p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DIAGRAM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71003" y="816781"/>
            <a:ext cx="5339762" cy="112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MODULES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4" y="3315209"/>
            <a:ext cx="10377919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•Interaction with users to collect their interests.</a:t>
            </a:r>
          </a:p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•Presentation of career suggestions based.</a:t>
            </a:r>
          </a:p>
          <a:p>
            <a:pPr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19414" y="2782840"/>
            <a:ext cx="7194808" cy="13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0"/>
              </a:lnSpc>
            </a:pPr>
            <a:r>
              <a:rPr lang="en-US" sz="4000">
                <a:solidFill>
                  <a:srgbClr val="B100E8"/>
                </a:solidFill>
                <a:latin typeface="Now Bold"/>
              </a:rPr>
              <a:t>User Interface Module</a:t>
            </a:r>
          </a:p>
          <a:p>
            <a:pPr>
              <a:lnSpc>
                <a:spcPts val="4825"/>
              </a:lnSpc>
            </a:pPr>
            <a:endParaRPr lang="en-US" sz="4000">
              <a:solidFill>
                <a:srgbClr val="B100E8"/>
              </a:solidFill>
              <a:latin typeface="Now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4" y="5734179"/>
            <a:ext cx="10189774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•Collection of user-provided data through the UI.</a:t>
            </a:r>
          </a:p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•Preprocessing of raw dataData validation and cleaning.</a:t>
            </a:r>
          </a:p>
          <a:p>
            <a:pPr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19414" y="5201810"/>
            <a:ext cx="11354108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>
                <a:solidFill>
                  <a:srgbClr val="B100E8"/>
                </a:solidFill>
                <a:latin typeface="Now Bold"/>
              </a:rPr>
              <a:t>Data Collection and Preprocessing Module</a:t>
            </a:r>
          </a:p>
          <a:p>
            <a:pPr>
              <a:lnSpc>
                <a:spcPts val="5559"/>
              </a:lnSpc>
            </a:pPr>
            <a:endParaRPr lang="en-US" sz="3999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45581" y="7967810"/>
            <a:ext cx="11354108" cy="273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•Interest analysis using Natural Language Processing (NLP) techniques and Game recommendation.</a:t>
            </a:r>
          </a:p>
          <a:p>
            <a:pPr>
              <a:lnSpc>
                <a:spcPts val="438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•Aptitude test analysis using pattern recognition and machine learning techniques.</a:t>
            </a:r>
          </a:p>
          <a:p>
            <a:pPr>
              <a:lnSpc>
                <a:spcPts val="438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719414" y="7424740"/>
            <a:ext cx="8290603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>
                <a:solidFill>
                  <a:srgbClr val="B100E8"/>
                </a:solidFill>
                <a:latin typeface="Now Bold"/>
              </a:rPr>
              <a:t>Deep Learning Module</a:t>
            </a:r>
          </a:p>
          <a:p>
            <a:pPr>
              <a:lnSpc>
                <a:spcPts val="5559"/>
              </a:lnSpc>
            </a:pPr>
            <a:endParaRPr lang="en-US" sz="3999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55573" y="1500301"/>
            <a:ext cx="9135275" cy="124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2"/>
              </a:lnSpc>
            </a:pPr>
            <a:r>
              <a:rPr lang="en-US" sz="7260">
                <a:solidFill>
                  <a:srgbClr val="048AFF"/>
                </a:solidFill>
                <a:latin typeface="Now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9718" y="3230484"/>
            <a:ext cx="13812851" cy="349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3813">
                <a:solidFill>
                  <a:srgbClr val="FFFFFF"/>
                </a:solidFill>
                <a:latin typeface="DM Sans"/>
              </a:rPr>
              <a:t>Our project aims to empower students with data-driven insights, guiding them toward fulfilling careers, and fostering a brighter future. We are motivated by the potential to make career choices more informed and personalized, ensuring each student's unique aspirations are realized.</a:t>
            </a:r>
          </a:p>
        </p:txBody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71003" y="799024"/>
            <a:ext cx="5339762" cy="112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MODULES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4" y="3315209"/>
            <a:ext cx="7194808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Collaborative filtering algorithms for game recommendations.</a:t>
            </a:r>
          </a:p>
          <a:p>
            <a:pPr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19414" y="2756376"/>
            <a:ext cx="9030735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>
                <a:solidFill>
                  <a:srgbClr val="B100E8"/>
                </a:solidFill>
                <a:latin typeface="Now Bold"/>
              </a:rPr>
              <a:t>Recommendation Engine Module</a:t>
            </a:r>
          </a:p>
          <a:p>
            <a:pPr>
              <a:lnSpc>
                <a:spcPts val="5559"/>
              </a:lnSpc>
            </a:pPr>
            <a:endParaRPr lang="en-US" sz="3999">
              <a:solidFill>
                <a:srgbClr val="B100E8"/>
              </a:solidFill>
              <a:latin typeface="Now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4" y="5734179"/>
            <a:ext cx="7194808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Retrieval and integration of real-time job market trends data</a:t>
            </a:r>
          </a:p>
          <a:p>
            <a:pPr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19414" y="5201810"/>
            <a:ext cx="1000515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>
                <a:solidFill>
                  <a:srgbClr val="B100E8"/>
                </a:solidFill>
                <a:latin typeface="Now Bold"/>
              </a:rPr>
              <a:t>External Data Integration Module</a:t>
            </a:r>
          </a:p>
          <a:p>
            <a:pPr>
              <a:lnSpc>
                <a:spcPts val="5559"/>
              </a:lnSpc>
            </a:pPr>
            <a:endParaRPr lang="en-US" sz="3999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9414" y="8053709"/>
            <a:ext cx="10005156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•User feedback collection through the UI.</a:t>
            </a:r>
          </a:p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•Analysis of feedback to identify areas of improvement.</a:t>
            </a:r>
          </a:p>
          <a:p>
            <a:pPr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719414" y="7521340"/>
            <a:ext cx="10189774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>
                <a:solidFill>
                  <a:srgbClr val="B100E8"/>
                </a:solidFill>
                <a:latin typeface="Now Bold"/>
              </a:rPr>
              <a:t>User Feedback and Adaption Module</a:t>
            </a:r>
          </a:p>
          <a:p>
            <a:pPr>
              <a:lnSpc>
                <a:spcPts val="5559"/>
              </a:lnSpc>
            </a:pPr>
            <a:endParaRPr lang="en-US" sz="3999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78469"/>
            <a:ext cx="18288000" cy="4760696"/>
          </a:xfrm>
          <a:custGeom>
            <a:avLst/>
            <a:gdLst/>
            <a:ahLst/>
            <a:cxnLst/>
            <a:rect l="l" t="t" r="r" b="b"/>
            <a:pathLst>
              <a:path w="18288000" h="4760696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968" b="-7796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65301" y="3026312"/>
            <a:ext cx="9957398" cy="2442304"/>
            <a:chOff x="0" y="0"/>
            <a:chExt cx="2622525" cy="643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2525" cy="643241"/>
            </a:xfrm>
            <a:custGeom>
              <a:avLst/>
              <a:gdLst/>
              <a:ahLst/>
              <a:cxnLst/>
              <a:rect l="l" t="t" r="r" b="b"/>
              <a:pathLst>
                <a:path w="2622525" h="643241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1453" y="3498920"/>
            <a:ext cx="8765094" cy="142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61"/>
              </a:lnSpc>
              <a:spcBef>
                <a:spcPct val="0"/>
              </a:spcBef>
            </a:pPr>
            <a:r>
              <a:rPr lang="en-US" sz="8317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77074"/>
            <a:ext cx="16330316" cy="437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8"/>
              </a:lnSpc>
            </a:pPr>
            <a:r>
              <a:rPr lang="en-US" sz="3978">
                <a:solidFill>
                  <a:srgbClr val="FFFFFF"/>
                </a:solidFill>
                <a:latin typeface="DM Sans"/>
              </a:rPr>
              <a:t>The career guidance project, with its user-centric approach and integration of advanced technologies, empowers students with informed career choices while prioritizing data security and adaptability for a brighter future. Its holistic design ensures personalized guidance, continuous improvement, and accessibility to diverse career opportunities.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9593" y="1648649"/>
            <a:ext cx="17839215" cy="8367878"/>
            <a:chOff x="0" y="0"/>
            <a:chExt cx="4698394" cy="2203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98394" cy="2203886"/>
            </a:xfrm>
            <a:custGeom>
              <a:avLst/>
              <a:gdLst/>
              <a:ahLst/>
              <a:cxnLst/>
              <a:rect l="l" t="t" r="r" b="b"/>
              <a:pathLst>
                <a:path w="4698394" h="2203886">
                  <a:moveTo>
                    <a:pt x="0" y="0"/>
                  </a:moveTo>
                  <a:lnTo>
                    <a:pt x="4698394" y="0"/>
                  </a:lnTo>
                  <a:lnTo>
                    <a:pt x="4698394" y="2203886"/>
                  </a:lnTo>
                  <a:lnTo>
                    <a:pt x="0" y="2203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698394" cy="2213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37097"/>
            <a:ext cx="1359271" cy="1314785"/>
          </a:xfrm>
          <a:custGeom>
            <a:avLst/>
            <a:gdLst/>
            <a:ahLst/>
            <a:cxnLst/>
            <a:rect l="l" t="t" r="r" b="b"/>
            <a:pathLst>
              <a:path w="1359271" h="1314785">
                <a:moveTo>
                  <a:pt x="0" y="0"/>
                </a:moveTo>
                <a:lnTo>
                  <a:pt x="1359271" y="0"/>
                </a:lnTo>
                <a:lnTo>
                  <a:pt x="1359271" y="1314786"/>
                </a:lnTo>
                <a:lnTo>
                  <a:pt x="0" y="13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8373" y="2700874"/>
            <a:ext cx="17211255" cy="702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https://link.springer.com/article/10.1007/s10639-022-11221-2 https://www.researchgate.net/profile/Huy_Truong/publication/359422304_Development_of_an_AI_Chatbot_to_Support_Admissions_and_Career_Guidance_for_Universities/links/623b37293818892e0a6bf0b1/Development-of-an-AI-Chatbot-to-Support-Admissions-and-Career-Guidance-for-Universities.pdf?_sg%5B0%5D=started_experiment_milestone&amp;origin=journalDetail https://iopscience.iop.org/article/10.1088/1742-6596/1402/6/066031/pdf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Artificial Intelligence and Machine Learning by Vinod Chandra S. S and Anand Hareendran S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Artificial Intelligence – A Modern Approach by StJohn D. Kelleher, Brian Mac Namee, Aoife D’Arcyuart Russell &amp; Peter Norvig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Make Your Own Neural Network By Tariq Rashid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The Elements of Statistical Learning: Data Mining, Inference and Prediction by Trevor Hastie, Robert Tibshirani, Jerome Friedman 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Pattern Recognition and Machine Learning by Christopher Bishop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8644" y="1804155"/>
            <a:ext cx="4830711" cy="77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REFERENCES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141004" y="2596459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18794" y="1560523"/>
            <a:ext cx="7815549" cy="89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"/>
              </a:rPr>
              <a:t>PROBLEM STATEMENT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782251" y="3247220"/>
            <a:ext cx="1390737" cy="1390737"/>
          </a:xfrm>
          <a:custGeom>
            <a:avLst/>
            <a:gdLst/>
            <a:ahLst/>
            <a:cxnLst/>
            <a:rect l="l" t="t" r="r" b="b"/>
            <a:pathLst>
              <a:path w="1390737" h="1390737">
                <a:moveTo>
                  <a:pt x="0" y="0"/>
                </a:moveTo>
                <a:lnTo>
                  <a:pt x="1390738" y="0"/>
                </a:lnTo>
                <a:lnTo>
                  <a:pt x="1390738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4311" y="3234155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67859" y="5560545"/>
            <a:ext cx="6933930" cy="218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Vast Career Opportunities</a:t>
            </a:r>
          </a:p>
          <a:p>
            <a:pPr algn="r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No proper guidance/ Biased guidance</a:t>
            </a:r>
          </a:p>
          <a:p>
            <a:pPr algn="r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Future threats</a:t>
            </a:r>
          </a:p>
          <a:p>
            <a:pPr algn="r"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70954" y="4876083"/>
            <a:ext cx="3413332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PROBLEM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24960" y="5560545"/>
            <a:ext cx="5509399" cy="273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Unified platform for guidance</a:t>
            </a:r>
          </a:p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User interactive Model</a:t>
            </a:r>
          </a:p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Knowledge based guidance.</a:t>
            </a:r>
          </a:p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Current trends prediction.</a:t>
            </a:r>
          </a:p>
          <a:p>
            <a:pPr algn="just">
              <a:lnSpc>
                <a:spcPts val="438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34743" y="4876083"/>
            <a:ext cx="3413332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68544" y="1648649"/>
            <a:ext cx="8615984" cy="5683764"/>
            <a:chOff x="0" y="0"/>
            <a:chExt cx="2269230" cy="14969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9230" cy="1496958"/>
            </a:xfrm>
            <a:custGeom>
              <a:avLst/>
              <a:gdLst/>
              <a:ahLst/>
              <a:cxnLst/>
              <a:rect l="l" t="t" r="r" b="b"/>
              <a:pathLst>
                <a:path w="2269230" h="1496958">
                  <a:moveTo>
                    <a:pt x="0" y="0"/>
                  </a:moveTo>
                  <a:lnTo>
                    <a:pt x="2269230" y="0"/>
                  </a:lnTo>
                  <a:lnTo>
                    <a:pt x="2269230" y="1496958"/>
                  </a:lnTo>
                  <a:lnTo>
                    <a:pt x="0" y="1496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269230" cy="15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68544" y="3025199"/>
            <a:ext cx="8461513" cy="366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680" lvl="1" indent="-405840">
              <a:lnSpc>
                <a:spcPts val="5864"/>
              </a:lnSpc>
              <a:buFont typeface="Arial"/>
              <a:buChar char="•"/>
            </a:pPr>
            <a:r>
              <a:rPr lang="en-US" sz="3759">
                <a:solidFill>
                  <a:srgbClr val="FFFAEB"/>
                </a:solidFill>
                <a:latin typeface="DM Sans Italics"/>
              </a:rPr>
              <a:t>User friendly interactions</a:t>
            </a:r>
          </a:p>
          <a:p>
            <a:pPr marL="811680" lvl="1" indent="-405840">
              <a:lnSpc>
                <a:spcPts val="5864"/>
              </a:lnSpc>
              <a:buFont typeface="Arial"/>
              <a:buChar char="•"/>
            </a:pPr>
            <a:r>
              <a:rPr lang="en-US" sz="3759">
                <a:solidFill>
                  <a:srgbClr val="FFFAEB"/>
                </a:solidFill>
                <a:latin typeface="DM Sans Italics"/>
              </a:rPr>
              <a:t>Skill assessment via brain games</a:t>
            </a:r>
          </a:p>
          <a:p>
            <a:pPr marL="811680" lvl="1" indent="-405840">
              <a:lnSpc>
                <a:spcPts val="5864"/>
              </a:lnSpc>
              <a:buFont typeface="Arial"/>
              <a:buChar char="•"/>
            </a:pPr>
            <a:r>
              <a:rPr lang="en-US" sz="3759">
                <a:solidFill>
                  <a:srgbClr val="FFFAEB"/>
                </a:solidFill>
                <a:latin typeface="DM Sans Italics"/>
              </a:rPr>
              <a:t>Career guidance</a:t>
            </a:r>
          </a:p>
          <a:p>
            <a:pPr marL="811680" lvl="1" indent="-405840">
              <a:lnSpc>
                <a:spcPts val="5864"/>
              </a:lnSpc>
              <a:buFont typeface="Arial"/>
              <a:buChar char="•"/>
            </a:pPr>
            <a:r>
              <a:rPr lang="en-US" sz="3759">
                <a:solidFill>
                  <a:srgbClr val="FFFAEB"/>
                </a:solidFill>
                <a:latin typeface="DM Sans Italics"/>
              </a:rPr>
              <a:t>Interest explorations</a:t>
            </a:r>
          </a:p>
          <a:p>
            <a:pPr marL="811680" lvl="1" indent="-405840" algn="l">
              <a:lnSpc>
                <a:spcPts val="5864"/>
              </a:lnSpc>
              <a:buFont typeface="Arial"/>
              <a:buChar char="•"/>
            </a:pPr>
            <a:r>
              <a:rPr lang="en-US" sz="3759">
                <a:solidFill>
                  <a:srgbClr val="FFFAEB"/>
                </a:solidFill>
                <a:latin typeface="DM Sans Italics"/>
              </a:rPr>
              <a:t>Current trends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8644" y="1804155"/>
            <a:ext cx="4830711" cy="77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OBJECTIVES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55367" y="3203208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631218" y="4141133"/>
            <a:ext cx="7025563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722347" y="320320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9564" y="3203208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6782" y="3203208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175390" y="3424358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086689" y="3490212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096007" y="3600162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039888" y="3596120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4" y="1721847"/>
            <a:ext cx="8617293" cy="82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SCOPE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30517" y="5407204"/>
            <a:ext cx="3325551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500">
                <a:solidFill>
                  <a:srgbClr val="B100E8"/>
                </a:solidFill>
                <a:latin typeface="Now Bold"/>
              </a:rPr>
              <a:t>Enhanced Career Guidance</a:t>
            </a:r>
          </a:p>
          <a:p>
            <a:pPr algn="ctr">
              <a:lnSpc>
                <a:spcPts val="4865"/>
              </a:lnSpc>
            </a:pPr>
            <a:endParaRPr lang="en-US" sz="350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56068" y="5407204"/>
            <a:ext cx="3089297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500">
                <a:solidFill>
                  <a:srgbClr val="B100E8"/>
                </a:solidFill>
                <a:latin typeface="Now Bold"/>
              </a:rPr>
              <a:t>Improved Decision-Making</a:t>
            </a:r>
          </a:p>
          <a:p>
            <a:pPr algn="ctr">
              <a:lnSpc>
                <a:spcPts val="4865"/>
              </a:lnSpc>
            </a:pPr>
            <a:endParaRPr lang="en-US" sz="350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45365" y="5407204"/>
            <a:ext cx="2669034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500">
                <a:solidFill>
                  <a:srgbClr val="B100E8"/>
                </a:solidFill>
                <a:latin typeface="Now Bold"/>
              </a:rPr>
              <a:t>Data-Driven Insights</a:t>
            </a:r>
          </a:p>
          <a:p>
            <a:pPr algn="ctr">
              <a:lnSpc>
                <a:spcPts val="4865"/>
              </a:lnSpc>
            </a:pPr>
            <a:endParaRPr lang="en-US" sz="350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14400" y="5407204"/>
            <a:ext cx="3431168" cy="181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500">
                <a:solidFill>
                  <a:srgbClr val="B100E8"/>
                </a:solidFill>
                <a:latin typeface="Now Bold"/>
              </a:rPr>
              <a:t>Continuous Improvement</a:t>
            </a:r>
          </a:p>
          <a:p>
            <a:pPr algn="ctr">
              <a:lnSpc>
                <a:spcPts val="4865"/>
              </a:lnSpc>
            </a:pPr>
            <a:endParaRPr lang="en-US" sz="350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039888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54" y="1666964"/>
            <a:ext cx="17927423" cy="6915935"/>
          </a:xfrm>
          <a:custGeom>
            <a:avLst/>
            <a:gdLst/>
            <a:ahLst/>
            <a:cxnLst/>
            <a:rect l="l" t="t" r="r" b="b"/>
            <a:pathLst>
              <a:path w="17927423" h="6915935">
                <a:moveTo>
                  <a:pt x="0" y="0"/>
                </a:moveTo>
                <a:lnTo>
                  <a:pt x="17927423" y="0"/>
                </a:lnTo>
                <a:lnTo>
                  <a:pt x="17927423" y="6915934"/>
                </a:lnTo>
                <a:lnTo>
                  <a:pt x="0" y="6915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4302" y="484566"/>
            <a:ext cx="845939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LITERATURE REVIEW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122652"/>
            <a:ext cx="18059577" cy="4841952"/>
          </a:xfrm>
          <a:custGeom>
            <a:avLst/>
            <a:gdLst/>
            <a:ahLst/>
            <a:cxnLst/>
            <a:rect l="l" t="t" r="r" b="b"/>
            <a:pathLst>
              <a:path w="18059577" h="4841952">
                <a:moveTo>
                  <a:pt x="0" y="0"/>
                </a:moveTo>
                <a:lnTo>
                  <a:pt x="18059577" y="0"/>
                </a:lnTo>
                <a:lnTo>
                  <a:pt x="18059577" y="4841952"/>
                </a:lnTo>
                <a:lnTo>
                  <a:pt x="0" y="484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4302" y="484566"/>
            <a:ext cx="845939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LITERATURE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71269" y="3466398"/>
            <a:ext cx="2878546" cy="4863421"/>
            <a:chOff x="0" y="0"/>
            <a:chExt cx="758135" cy="1280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r="-2503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0" name="Freeform 10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06629" y="2042850"/>
            <a:ext cx="9474742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EXISTING SYSTEMS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75948" y="4474877"/>
            <a:ext cx="2447821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LinkedIn Career Insights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061944" y="3466398"/>
            <a:ext cx="2878546" cy="4863421"/>
            <a:chOff x="0" y="0"/>
            <a:chExt cx="758135" cy="128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264069" y="4902810"/>
            <a:ext cx="2447821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Career</a:t>
            </a:r>
          </a:p>
          <a:p>
            <a:pPr algn="ctr">
              <a:lnSpc>
                <a:spcPts val="7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Builder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50065" y="3466398"/>
            <a:ext cx="2878546" cy="4863421"/>
            <a:chOff x="0" y="0"/>
            <a:chExt cx="758135" cy="12809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50090" y="5055221"/>
            <a:ext cx="2447821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MyNextMove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638186" y="3466398"/>
            <a:ext cx="2878546" cy="4863421"/>
            <a:chOff x="0" y="0"/>
            <a:chExt cx="758135" cy="12809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866786" y="5517183"/>
            <a:ext cx="244782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Monster</a:t>
            </a:r>
          </a:p>
        </p:txBody>
      </p:sp>
      <p:sp>
        <p:nvSpPr>
          <p:cNvPr id="26" name="Freeform 26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32214" y="7867652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4302" y="130254"/>
            <a:ext cx="845939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87B5F-E971-5504-9A89-8E091D95F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00" y="1313253"/>
            <a:ext cx="17879961" cy="79756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570</Words>
  <Application>Microsoft Office PowerPoint</Application>
  <PresentationFormat>Custom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Now Bold</vt:lpstr>
      <vt:lpstr>DM Sans Italics</vt:lpstr>
      <vt:lpstr>Now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Review III</dc:title>
  <dc:creator>Gaurav Patil</dc:creator>
  <cp:lastModifiedBy>Gaurav Patil</cp:lastModifiedBy>
  <cp:revision>7</cp:revision>
  <dcterms:created xsi:type="dcterms:W3CDTF">2006-08-16T00:00:00Z</dcterms:created>
  <dcterms:modified xsi:type="dcterms:W3CDTF">2024-04-21T14:16:04Z</dcterms:modified>
  <dc:identifier>DAFzIYrisL4</dc:identifier>
</cp:coreProperties>
</file>